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79" r:id="rId3"/>
    <p:sldId id="310" r:id="rId4"/>
    <p:sldId id="299" r:id="rId5"/>
    <p:sldId id="300" r:id="rId6"/>
    <p:sldId id="305" r:id="rId7"/>
    <p:sldId id="311" r:id="rId8"/>
    <p:sldId id="306" r:id="rId9"/>
    <p:sldId id="312" r:id="rId10"/>
    <p:sldId id="314" r:id="rId11"/>
    <p:sldId id="315" r:id="rId12"/>
    <p:sldId id="295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0" autoAdjust="0"/>
    <p:restoredTop sz="94660"/>
  </p:normalViewPr>
  <p:slideViewPr>
    <p:cSldViewPr>
      <p:cViewPr>
        <p:scale>
          <a:sx n="100" d="100"/>
          <a:sy n="100" d="100"/>
        </p:scale>
        <p:origin x="-137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CBFAC4-B509-4BE9-A010-56569A464CAE}" type="datetimeFigureOut">
              <a:rPr lang="cs-CZ"/>
              <a:pPr>
                <a:defRPr/>
              </a:pPr>
              <a:t>23.11.2011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56879E-4E3B-45F3-A852-5922FF7F0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5C3B-452C-4286-B84F-DEDB9168C5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8BE0-FC8F-45C4-882D-ABDBE3412F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546C-A05B-4F08-B088-F1AC706994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C59FE-1E0C-4CE6-9472-A49F14297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12593-BB92-4977-BE03-F2CBAFB19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6291-EF8D-4C5D-808D-62DE3548F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CFE7-5962-4133-A792-67765F395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D530C-F70E-4DDA-8740-9B16F4224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9D14-B80A-4CD2-B2A1-EB862518D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7EA0-3BE2-4615-A21B-6F58D6DA6B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5462E-8A63-46F6-811C-1AB588E2AC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0DBD24-C5E5-4736-BA33-3C731563C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9" r:id="rId2"/>
    <p:sldLayoutId id="2147483745" r:id="rId3"/>
    <p:sldLayoutId id="2147483740" r:id="rId4"/>
    <p:sldLayoutId id="2147483741" r:id="rId5"/>
    <p:sldLayoutId id="2147483742" r:id="rId6"/>
    <p:sldLayoutId id="2147483746" r:id="rId7"/>
    <p:sldLayoutId id="2147483747" r:id="rId8"/>
    <p:sldLayoutId id="2147483748" r:id="rId9"/>
    <p:sldLayoutId id="2147483743" r:id="rId10"/>
    <p:sldLayoutId id="21474837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ramework.zend.com/manual/en/zend.controller.modula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polleywong/zend-framework-dispatch-workflow" TargetMode="External"/><Relationship Id="rId2" Type="http://schemas.openxmlformats.org/officeDocument/2006/relationships/hyperlink" Target="http://nethands.de/download/zenddispatch_e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zone.zend.com/article/337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ramework.zend.com/manual/en/zend.controller.actionhelpers.html" TargetMode="External"/><Relationship Id="rId2" Type="http://schemas.openxmlformats.org/officeDocument/2006/relationships/hyperlink" Target="http://devzone.zend.com/article/335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ramework.zend.com/manual/en/zend.view.helpers.html" TargetMode="External"/><Relationship Id="rId2" Type="http://schemas.openxmlformats.org/officeDocument/2006/relationships/hyperlink" Target="http://devzone.zend.com/article/34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4IT445 – Pokročilé techniky MVC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cs-CZ" smtClean="0"/>
              <a:t>Ing. </a:t>
            </a:r>
            <a:r>
              <a:rPr lang="en-US" smtClean="0"/>
              <a:t>Jan Mittner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cs typeface="Arial" charset="0"/>
              </a:rPr>
              <a:t>24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11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.201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</a:t>
            </a:r>
            <a:endParaRPr lang="cs-CZ" smtClean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Moduly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MVC prvky v aplikaci je možné organizačně rozčlenit do tzv. </a:t>
            </a:r>
            <a:r>
              <a:rPr lang="cs-CZ" sz="2400" i="1" dirty="0" smtClean="0"/>
              <a:t>modulů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i="1" dirty="0" smtClean="0"/>
              <a:t>modul</a:t>
            </a:r>
            <a:r>
              <a:rPr lang="cs-CZ" sz="2400" dirty="0" smtClean="0"/>
              <a:t> zpravidla ohraničuje rozsáhlejší logický blok </a:t>
            </a:r>
            <a:r>
              <a:rPr lang="en-US" sz="2400" dirty="0" smtClean="0"/>
              <a:t>/</a:t>
            </a:r>
            <a:r>
              <a:rPr lang="cs-CZ" sz="2400" dirty="0" smtClean="0"/>
              <a:t> rozhraní v rámci aplikace, např. administrace, </a:t>
            </a:r>
            <a:r>
              <a:rPr lang="cs-CZ" sz="2400" dirty="0" err="1" smtClean="0"/>
              <a:t>frontend</a:t>
            </a:r>
            <a:r>
              <a:rPr lang="cs-CZ" sz="2400" dirty="0" smtClean="0"/>
              <a:t>, klientské rozhraní atd.</a:t>
            </a:r>
            <a:endParaRPr lang="cs-CZ" sz="2400" i="1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každý modul pak má vlastní adresář v rámci </a:t>
            </a:r>
            <a:r>
              <a:rPr lang="cs-CZ" sz="2400" i="1" dirty="0" err="1" smtClean="0"/>
              <a:t>application</a:t>
            </a:r>
            <a:r>
              <a:rPr lang="en-US" sz="2400" i="1" dirty="0" smtClean="0"/>
              <a:t>/</a:t>
            </a:r>
            <a:r>
              <a:rPr lang="cs-CZ" sz="2400" i="1" dirty="0" err="1" smtClean="0"/>
              <a:t>modules</a:t>
            </a:r>
            <a:r>
              <a:rPr lang="cs-CZ" sz="2400" dirty="0" smtClean="0"/>
              <a:t>, kde definuje obdobnou adresářovou a souborovou strukturu </a:t>
            </a:r>
            <a:r>
              <a:rPr lang="cs-CZ" sz="2400" dirty="0" err="1" smtClean="0"/>
              <a:t>controllerů</a:t>
            </a:r>
            <a:r>
              <a:rPr lang="cs-CZ" sz="2400" dirty="0" smtClean="0"/>
              <a:t>, modelů či </a:t>
            </a:r>
            <a:r>
              <a:rPr lang="cs-CZ" sz="2400" dirty="0" err="1" smtClean="0"/>
              <a:t>view</a:t>
            </a:r>
            <a:r>
              <a:rPr lang="cs-CZ" sz="2400" dirty="0" smtClean="0"/>
              <a:t> jako </a:t>
            </a:r>
            <a:r>
              <a:rPr lang="cs-CZ" sz="2400" i="1" dirty="0" err="1" smtClean="0"/>
              <a:t>application</a:t>
            </a:r>
            <a:endParaRPr lang="cs-CZ" sz="2400" i="1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modely je však často vhodné sdílet napříč více moduly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aplikace obsahuje defaultní modul a další dle potřeby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aktuální modul se pak projevuje v URL, názvech objektů atd.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>
                <a:hlinkClick r:id="rId2"/>
              </a:rPr>
              <a:t>http://framework.zend.com/manual/en/zend.controller.modular.html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56F74-7996-444F-BA7C-EEEF5C898832}" type="slidenum">
              <a:rPr lang="cs-CZ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mtClean="0"/>
              <a:t>Jak řešit menu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view helper</a:t>
            </a:r>
          </a:p>
          <a:p>
            <a:pPr marL="742950" lvl="1" indent="-285750"/>
            <a:r>
              <a:rPr lang="cs-CZ" smtClean="0"/>
              <a:t>již známe</a:t>
            </a:r>
          </a:p>
          <a:p>
            <a:endParaRPr lang="cs-CZ" smtClean="0"/>
          </a:p>
          <a:p>
            <a:r>
              <a:rPr lang="cs-CZ" smtClean="0"/>
              <a:t>action stack</a:t>
            </a:r>
          </a:p>
          <a:p>
            <a:pPr marL="742950" lvl="1" indent="-285750"/>
            <a:r>
              <a:rPr lang="cs-CZ" smtClean="0"/>
              <a:t>v rámci jednoho požadavku se zpracuje více akcí, které se vypíšou na různá místa</a:t>
            </a:r>
          </a:p>
          <a:p>
            <a:endParaRPr lang="cs-CZ" smtClean="0"/>
          </a:p>
          <a:p>
            <a:r>
              <a:rPr lang="cs-CZ" smtClean="0"/>
              <a:t>action view helper</a:t>
            </a:r>
          </a:p>
          <a:p>
            <a:pPr marL="742950" lvl="1" indent="-285750"/>
            <a:r>
              <a:rPr lang="cs-CZ" smtClean="0"/>
              <a:t>view helper, který zavolá akci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Úkoly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vytvořte vlastní modul pro práci se články</a:t>
            </a:r>
          </a:p>
          <a:p>
            <a:pPr lvl="1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nový modul </a:t>
            </a:r>
            <a:r>
              <a:rPr lang="cs-CZ" sz="2000" i="1" smtClean="0"/>
              <a:t>articles</a:t>
            </a:r>
            <a:r>
              <a:rPr lang="cs-CZ" sz="2000" smtClean="0"/>
              <a:t> s vlastním layoutem a pár statickými stránkami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vytvořte vlastní view helper</a:t>
            </a:r>
          </a:p>
          <a:p>
            <a:pPr lvl="1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např. pro jednoduché vytvoření odkazu na e-mail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implementujte menu pomocí všech tří způsobů</a:t>
            </a:r>
          </a:p>
          <a:p>
            <a:pPr lvl="1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view helper</a:t>
            </a:r>
          </a:p>
          <a:p>
            <a:pPr lvl="1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action stack</a:t>
            </a:r>
          </a:p>
          <a:p>
            <a:pPr lvl="1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action view helper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585B5-0ED6-48AE-A3E8-F9CF8F3A8677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Osnova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Životní cyklus požadavku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Moduly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Pluginy</a:t>
            </a:r>
            <a:endParaRPr lang="en-US" sz="3600" smtClean="0"/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en-US" sz="3600" smtClean="0"/>
              <a:t>Jak </a:t>
            </a:r>
            <a:r>
              <a:rPr lang="cs-CZ" sz="3600" smtClean="0"/>
              <a:t>řešit komponenty typu menu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atd.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384C4-1B73-4D58-AF10-7E4E861B3561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Proces zpracování požadavku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6386" name="Zástupný symbol pro obsah 4" descr="zenddispatch_en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557338"/>
            <a:ext cx="7342188" cy="51308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3D78B-BA1E-4840-9AB7-3F4EEEE76E90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Proces zpracování požadavku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 rtlCol="0">
            <a:normAutofit fontScale="70000" lnSpcReduction="20000"/>
          </a:bodyPr>
          <a:lstStyle/>
          <a:p>
            <a:pPr marL="576072" indent="-457200" eaLnBrk="1" fontAlgn="auto" hangingPunct="1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b="1" dirty="0" smtClean="0"/>
              <a:t>inicializace</a:t>
            </a:r>
          </a:p>
          <a:p>
            <a:pPr marL="868680" lvl="1" indent="-36000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spuštění </a:t>
            </a:r>
            <a:r>
              <a:rPr lang="cs-CZ" sz="2000" i="1" dirty="0" smtClean="0"/>
              <a:t>index.</a:t>
            </a:r>
            <a:r>
              <a:rPr lang="cs-CZ" sz="2000" i="1" dirty="0" err="1" smtClean="0"/>
              <a:t>php</a:t>
            </a:r>
            <a:r>
              <a:rPr lang="cs-CZ" sz="2000" dirty="0" smtClean="0"/>
              <a:t> a objektu </a:t>
            </a:r>
            <a:r>
              <a:rPr lang="cs-CZ" sz="2000" i="1" dirty="0" smtClean="0"/>
              <a:t>Bootstrap</a:t>
            </a:r>
          </a:p>
          <a:p>
            <a:pPr marL="868680" lvl="1" indent="-36000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konstrukce objektu požadavku klienta a odpovědi pro něj</a:t>
            </a:r>
          </a:p>
          <a:p>
            <a:pPr marL="1133856" lvl="2" indent="-3600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cs-CZ" sz="1600" i="1" dirty="0" err="1" smtClean="0"/>
              <a:t>Zend</a:t>
            </a:r>
            <a:r>
              <a:rPr lang="cs-CZ" sz="1600" i="1" dirty="0" smtClean="0"/>
              <a:t>_</a:t>
            </a:r>
            <a:r>
              <a:rPr lang="cs-CZ" sz="1600" i="1" dirty="0" err="1" smtClean="0"/>
              <a:t>Controller</a:t>
            </a:r>
            <a:r>
              <a:rPr lang="cs-CZ" sz="1600" i="1" dirty="0" smtClean="0"/>
              <a:t>_</a:t>
            </a:r>
            <a:r>
              <a:rPr lang="cs-CZ" sz="1600" i="1" dirty="0" err="1" smtClean="0"/>
              <a:t>Request</a:t>
            </a:r>
            <a:r>
              <a:rPr lang="cs-CZ" sz="1600" i="1" dirty="0" smtClean="0"/>
              <a:t>_Http</a:t>
            </a:r>
            <a:r>
              <a:rPr lang="cs-CZ" sz="1600" dirty="0" smtClean="0"/>
              <a:t>, </a:t>
            </a:r>
            <a:r>
              <a:rPr lang="cs-CZ" sz="1600" i="1" dirty="0" err="1" smtClean="0"/>
              <a:t>Zend</a:t>
            </a:r>
            <a:r>
              <a:rPr lang="cs-CZ" sz="1600" i="1" dirty="0" smtClean="0"/>
              <a:t>_</a:t>
            </a:r>
            <a:r>
              <a:rPr lang="cs-CZ" sz="1600" i="1" dirty="0" err="1" smtClean="0"/>
              <a:t>Controller</a:t>
            </a:r>
            <a:r>
              <a:rPr lang="cs-CZ" sz="1600" i="1" dirty="0" smtClean="0"/>
              <a:t>_Response_Http</a:t>
            </a:r>
          </a:p>
          <a:p>
            <a:pPr marL="576072" indent="-457200" eaLnBrk="1" fontAlgn="auto" hangingPunct="1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b="1" dirty="0" err="1" smtClean="0"/>
              <a:t>routování</a:t>
            </a:r>
            <a:endParaRPr lang="cs-CZ" sz="2400" b="1" dirty="0" smtClean="0"/>
          </a:p>
          <a:p>
            <a:pPr marL="96588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dirty="0" smtClean="0"/>
              <a:t>zavolání </a:t>
            </a:r>
            <a:r>
              <a:rPr lang="cs-CZ" sz="2000" dirty="0" err="1" smtClean="0"/>
              <a:t>pluginů</a:t>
            </a:r>
            <a:r>
              <a:rPr lang="cs-CZ" sz="2000" dirty="0" smtClean="0"/>
              <a:t> před </a:t>
            </a:r>
            <a:r>
              <a:rPr lang="cs-CZ" sz="2000" dirty="0" err="1" smtClean="0"/>
              <a:t>routováním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routeStartup</a:t>
            </a:r>
            <a:r>
              <a:rPr lang="cs-CZ" sz="2000" i="1" dirty="0" smtClean="0"/>
              <a:t>()</a:t>
            </a:r>
            <a:r>
              <a:rPr lang="cs-CZ" sz="2000" dirty="0" smtClean="0"/>
              <a:t>)</a:t>
            </a:r>
          </a:p>
          <a:p>
            <a:pPr marL="96588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dirty="0" smtClean="0"/>
              <a:t>hledání vyhovující routy a nastavení objektu požadavku</a:t>
            </a:r>
          </a:p>
          <a:p>
            <a:pPr marL="96588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dirty="0" smtClean="0"/>
              <a:t>zavolání </a:t>
            </a:r>
            <a:r>
              <a:rPr lang="cs-CZ" sz="2000" dirty="0" err="1" smtClean="0"/>
              <a:t>pluginů</a:t>
            </a:r>
            <a:r>
              <a:rPr lang="cs-CZ" sz="2000" dirty="0" smtClean="0"/>
              <a:t> po </a:t>
            </a:r>
            <a:r>
              <a:rPr lang="cs-CZ" sz="2000" dirty="0" err="1" smtClean="0"/>
              <a:t>routování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routeShutdown</a:t>
            </a:r>
            <a:r>
              <a:rPr lang="cs-CZ" sz="2000" i="1" dirty="0" smtClean="0"/>
              <a:t>()</a:t>
            </a:r>
            <a:r>
              <a:rPr lang="cs-CZ" sz="2000" dirty="0" smtClean="0"/>
              <a:t>)</a:t>
            </a:r>
          </a:p>
          <a:p>
            <a:pPr marL="576072" indent="-457200" eaLnBrk="1" fontAlgn="auto" hangingPunct="1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b="1" dirty="0" err="1" smtClean="0"/>
              <a:t>dispatchování</a:t>
            </a:r>
            <a:endParaRPr lang="cs-CZ" sz="2400" b="1" dirty="0" smtClean="0"/>
          </a:p>
          <a:p>
            <a:pPr marL="96588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dirty="0" smtClean="0"/>
              <a:t>zavolání </a:t>
            </a:r>
            <a:r>
              <a:rPr lang="cs-CZ" sz="2000" dirty="0" err="1" smtClean="0"/>
              <a:t>pluginů</a:t>
            </a:r>
            <a:r>
              <a:rPr lang="cs-CZ" sz="2000" dirty="0" smtClean="0"/>
              <a:t> před cyklem </a:t>
            </a:r>
            <a:r>
              <a:rPr lang="cs-CZ" sz="2000" dirty="0" err="1" smtClean="0"/>
              <a:t>dispatchování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dispatchLoopStartup</a:t>
            </a:r>
            <a:r>
              <a:rPr lang="cs-CZ" sz="2000" i="1" dirty="0" smtClean="0"/>
              <a:t>()</a:t>
            </a:r>
            <a:r>
              <a:rPr lang="cs-CZ" sz="2000" dirty="0" smtClean="0"/>
              <a:t>)</a:t>
            </a:r>
          </a:p>
          <a:p>
            <a:pPr marL="96588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dirty="0" smtClean="0"/>
              <a:t>cyklus přípravy a spuštění jednotlivých akcí</a:t>
            </a:r>
          </a:p>
          <a:p>
            <a:pPr marL="1231056" lvl="2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1600" dirty="0" smtClean="0"/>
              <a:t>zavolání </a:t>
            </a:r>
            <a:r>
              <a:rPr lang="cs-CZ" sz="1600" dirty="0" err="1" smtClean="0"/>
              <a:t>pluginů</a:t>
            </a:r>
            <a:r>
              <a:rPr lang="cs-CZ" sz="1600" dirty="0" smtClean="0"/>
              <a:t> </a:t>
            </a:r>
            <a:r>
              <a:rPr lang="en-US" sz="1600" dirty="0" smtClean="0"/>
              <a:t>/</a:t>
            </a:r>
            <a:r>
              <a:rPr lang="cs-CZ" sz="1600" dirty="0" smtClean="0"/>
              <a:t> </a:t>
            </a:r>
            <a:r>
              <a:rPr lang="cs-CZ" sz="1600" dirty="0" err="1" smtClean="0"/>
              <a:t>action</a:t>
            </a:r>
            <a:r>
              <a:rPr lang="cs-CZ" sz="1600" dirty="0" smtClean="0"/>
              <a:t> </a:t>
            </a:r>
            <a:r>
              <a:rPr lang="cs-CZ" sz="1600" dirty="0" err="1" smtClean="0"/>
              <a:t>helperů</a:t>
            </a:r>
            <a:r>
              <a:rPr lang="cs-CZ" sz="1600" dirty="0" smtClean="0"/>
              <a:t> před spuštěním akce (</a:t>
            </a:r>
            <a:r>
              <a:rPr lang="cs-CZ" sz="1600" i="1" dirty="0" err="1" smtClean="0"/>
              <a:t>preDispatch</a:t>
            </a:r>
            <a:r>
              <a:rPr lang="cs-CZ" sz="1600" i="1" dirty="0" smtClean="0"/>
              <a:t>()</a:t>
            </a:r>
            <a:r>
              <a:rPr lang="cs-CZ" sz="1600" dirty="0" smtClean="0"/>
              <a:t>)</a:t>
            </a:r>
          </a:p>
          <a:p>
            <a:pPr marL="1231056" lvl="2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1600" dirty="0" smtClean="0"/>
              <a:t>spuštění akce</a:t>
            </a:r>
          </a:p>
          <a:p>
            <a:pPr marL="1231056" lvl="2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1600" dirty="0" smtClean="0"/>
              <a:t>zavolání </a:t>
            </a:r>
            <a:r>
              <a:rPr lang="cs-CZ" sz="1600" dirty="0" err="1" smtClean="0"/>
              <a:t>pluginů</a:t>
            </a:r>
            <a:r>
              <a:rPr lang="cs-CZ" sz="1600" dirty="0" smtClean="0"/>
              <a:t> </a:t>
            </a:r>
            <a:r>
              <a:rPr lang="en-US" sz="1600" dirty="0" smtClean="0"/>
              <a:t>/</a:t>
            </a:r>
            <a:r>
              <a:rPr lang="cs-CZ" sz="1600" dirty="0" smtClean="0"/>
              <a:t> </a:t>
            </a:r>
            <a:r>
              <a:rPr lang="cs-CZ" sz="1600" dirty="0" err="1" smtClean="0"/>
              <a:t>action</a:t>
            </a:r>
            <a:r>
              <a:rPr lang="cs-CZ" sz="1600" dirty="0" smtClean="0"/>
              <a:t> </a:t>
            </a:r>
            <a:r>
              <a:rPr lang="cs-CZ" sz="1600" dirty="0" err="1" smtClean="0"/>
              <a:t>helperů</a:t>
            </a:r>
            <a:r>
              <a:rPr lang="cs-CZ" sz="1600" dirty="0" smtClean="0"/>
              <a:t> po spuštění akce (</a:t>
            </a:r>
            <a:r>
              <a:rPr lang="cs-CZ" sz="1600" i="1" dirty="0" err="1" smtClean="0"/>
              <a:t>postDispatch</a:t>
            </a:r>
            <a:r>
              <a:rPr lang="cs-CZ" sz="1600" i="1" dirty="0" smtClean="0"/>
              <a:t>()</a:t>
            </a:r>
            <a:r>
              <a:rPr lang="cs-CZ" sz="1600" dirty="0" smtClean="0"/>
              <a:t>)</a:t>
            </a:r>
          </a:p>
          <a:p>
            <a:pPr marL="96588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dirty="0" smtClean="0"/>
              <a:t>zavolání </a:t>
            </a:r>
            <a:r>
              <a:rPr lang="cs-CZ" sz="2000" dirty="0" err="1" smtClean="0"/>
              <a:t>pluginů</a:t>
            </a:r>
            <a:r>
              <a:rPr lang="cs-CZ" sz="2000" dirty="0" smtClean="0"/>
              <a:t> po cyklu </a:t>
            </a:r>
            <a:r>
              <a:rPr lang="cs-CZ" sz="2000" dirty="0" err="1" smtClean="0"/>
              <a:t>dispatchování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dispatchLoopShutdown</a:t>
            </a:r>
            <a:r>
              <a:rPr lang="cs-CZ" sz="2000" i="1" dirty="0" smtClean="0"/>
              <a:t>()</a:t>
            </a:r>
            <a:r>
              <a:rPr lang="cs-CZ" sz="2000" dirty="0" smtClean="0"/>
              <a:t>)</a:t>
            </a:r>
          </a:p>
          <a:p>
            <a:pPr marL="576072" indent="-457200" eaLnBrk="1" fontAlgn="auto" hangingPunct="1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400" b="1" dirty="0" smtClean="0"/>
              <a:t>vrácení odpovědi</a:t>
            </a:r>
            <a:endParaRPr lang="cs-CZ" sz="2000" dirty="0" smtClean="0"/>
          </a:p>
          <a:p>
            <a:pPr marL="576072" indent="-457200" eaLnBrk="1" fontAlgn="auto" hangingPunct="1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9D1F-5ED3-460A-8994-EF1C3ACA31A4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Proces zpracování požadavku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>
                <a:hlinkClick r:id="rId2"/>
              </a:rPr>
              <a:t>http://devzone.zend.com/article/11978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>
                <a:hlinkClick r:id="rId2"/>
              </a:rPr>
              <a:t>http://nethands.de/download/zenddispatch_en.pdf</a:t>
            </a:r>
            <a:endParaRPr lang="cs-CZ" sz="2400" smtClean="0"/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>
                <a:hlinkClick r:id="rId3"/>
              </a:rPr>
              <a:t>http://www.slideshare.net/polleywong/zend-framework-dispatch-workflow</a:t>
            </a:r>
            <a:endParaRPr lang="cs-CZ" sz="24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4E69-8795-4942-8F5C-09698749AB28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Pluginy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objekty neinvazivně rozšiřující funkcionalitu stávající aplikace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pluginy mohou nabývat různých </a:t>
            </a:r>
            <a:r>
              <a:rPr lang="cs-CZ" sz="2400" b="1" smtClean="0"/>
              <a:t>typů</a:t>
            </a:r>
            <a:r>
              <a:rPr lang="cs-CZ" sz="2400" smtClean="0"/>
              <a:t> dle svého účelu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pluginy front-controlleru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a</a:t>
            </a:r>
            <a:r>
              <a:rPr lang="en-US" sz="2000" smtClean="0"/>
              <a:t>ction </a:t>
            </a:r>
            <a:r>
              <a:rPr lang="cs-CZ" sz="2000" smtClean="0"/>
              <a:t>helpery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000" smtClean="0"/>
              <a:t>view </a:t>
            </a:r>
            <a:r>
              <a:rPr lang="cs-CZ" sz="2000" smtClean="0"/>
              <a:t>helpery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formulářová rozšíření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filtry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validátory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dekorátory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66716-2B01-40FA-BB39-9F45E35691E0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Pluginy</a:t>
            </a: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 front-</a:t>
            </a: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controlleru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ovlivňují chování aplikace jako celku a váží se na jednotlivé události během životního cyklu zpracování požadavku klienta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vychází z objektu </a:t>
            </a:r>
            <a:r>
              <a:rPr lang="cs-CZ" sz="2400" i="1" smtClean="0"/>
              <a:t>Zend_Controller_Plugin_Abstract</a:t>
            </a:r>
            <a:r>
              <a:rPr lang="cs-CZ" sz="2400" smtClean="0"/>
              <a:t>, který definuje metody pro jednotlivé události: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routeStartup()</a:t>
            </a:r>
            <a:r>
              <a:rPr lang="cs-CZ" sz="1600" smtClean="0"/>
              <a:t> – spouští se před započetím routování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routeShutdown()</a:t>
            </a:r>
            <a:r>
              <a:rPr lang="cs-CZ" sz="1600" smtClean="0"/>
              <a:t> – spouští se po dokončení routování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dispatchLoopStartup()</a:t>
            </a:r>
            <a:r>
              <a:rPr lang="cs-CZ" sz="1600" smtClean="0"/>
              <a:t> – spouští se před spuštěním cyklu dispatchování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preDispatch()</a:t>
            </a:r>
            <a:r>
              <a:rPr lang="cs-CZ" sz="1600" smtClean="0"/>
              <a:t> – spouští se před zpracováním konkrétní akce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postDispatch()</a:t>
            </a:r>
            <a:r>
              <a:rPr lang="cs-CZ" sz="1600" smtClean="0"/>
              <a:t> – spouští se po zpracování konkrétní akce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dispatchLoopShutdown()</a:t>
            </a:r>
            <a:r>
              <a:rPr lang="cs-CZ" sz="1600" smtClean="0"/>
              <a:t> – spouští se po dokončení cyklu dispatchování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>
                <a:hlinkClick r:id="rId2"/>
              </a:rPr>
              <a:t>http://devzone.zend.com/article/3372</a:t>
            </a:r>
            <a:endParaRPr lang="cs-CZ" sz="24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4B44-7221-45DC-8842-F7241A18DAF2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Action</a:t>
            </a: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helpery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err="1" smtClean="0"/>
              <a:t>action</a:t>
            </a:r>
            <a:r>
              <a:rPr lang="cs-CZ" sz="2400" dirty="0" smtClean="0"/>
              <a:t> </a:t>
            </a:r>
            <a:r>
              <a:rPr lang="cs-CZ" sz="2400" dirty="0" err="1" smtClean="0"/>
              <a:t>helpery</a:t>
            </a:r>
            <a:r>
              <a:rPr lang="cs-CZ" sz="2400" dirty="0" smtClean="0"/>
              <a:t> slouží pro </a:t>
            </a:r>
            <a:r>
              <a:rPr lang="cs-CZ" sz="2400" b="1" dirty="0" smtClean="0"/>
              <a:t>jednoduché run-</a:t>
            </a:r>
            <a:r>
              <a:rPr lang="cs-CZ" sz="2400" b="1" dirty="0" err="1" smtClean="0"/>
              <a:t>time</a:t>
            </a:r>
            <a:r>
              <a:rPr lang="cs-CZ" sz="2400" b="1" dirty="0" smtClean="0"/>
              <a:t> rozšíření možností </a:t>
            </a:r>
            <a:r>
              <a:rPr lang="cs-CZ" sz="2400" b="1" dirty="0" err="1" smtClean="0"/>
              <a:t>controllerů</a:t>
            </a:r>
            <a:r>
              <a:rPr lang="cs-CZ" sz="2400" dirty="0" smtClean="0"/>
              <a:t> bez nutnosti vytváření vlastních abstraktních </a:t>
            </a:r>
            <a:r>
              <a:rPr lang="cs-CZ" sz="2400" dirty="0" err="1" smtClean="0"/>
              <a:t>controllerů</a:t>
            </a:r>
            <a:r>
              <a:rPr lang="cs-CZ" sz="2400" dirty="0" smtClean="0"/>
              <a:t>, jelikož </a:t>
            </a:r>
            <a:r>
              <a:rPr lang="cs-CZ" sz="2400" dirty="0" err="1" smtClean="0"/>
              <a:t>action</a:t>
            </a:r>
            <a:r>
              <a:rPr lang="cs-CZ" sz="2400" dirty="0" smtClean="0"/>
              <a:t> </a:t>
            </a:r>
            <a:r>
              <a:rPr lang="cs-CZ" sz="2400" dirty="0" err="1" smtClean="0"/>
              <a:t>helpery</a:t>
            </a:r>
            <a:r>
              <a:rPr lang="cs-CZ" sz="2400" dirty="0" smtClean="0"/>
              <a:t> by měly pokrývat funkčnost, která není nutně společná pro všechny </a:t>
            </a:r>
            <a:r>
              <a:rPr lang="cs-CZ" sz="2400" dirty="0" err="1" smtClean="0"/>
              <a:t>controllery</a:t>
            </a:r>
            <a:endParaRPr lang="cs-CZ" sz="2400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err="1" smtClean="0"/>
              <a:t>action</a:t>
            </a:r>
            <a:r>
              <a:rPr lang="cs-CZ" sz="2400" dirty="0" smtClean="0"/>
              <a:t> </a:t>
            </a:r>
            <a:r>
              <a:rPr lang="cs-CZ" sz="2400" dirty="0" err="1" smtClean="0"/>
              <a:t>helpery</a:t>
            </a:r>
            <a:r>
              <a:rPr lang="cs-CZ" sz="2400" dirty="0" smtClean="0"/>
              <a:t> vycházejí z objektu </a:t>
            </a:r>
            <a:r>
              <a:rPr lang="cs-CZ" sz="2400" i="1" dirty="0" err="1" smtClean="0"/>
              <a:t>Zend</a:t>
            </a:r>
            <a:r>
              <a:rPr lang="cs-CZ" sz="2400" i="1" dirty="0" smtClean="0"/>
              <a:t>_</a:t>
            </a:r>
            <a:r>
              <a:rPr lang="cs-CZ" sz="2400" i="1" dirty="0" err="1" smtClean="0"/>
              <a:t>Controller</a:t>
            </a:r>
            <a:r>
              <a:rPr lang="cs-CZ" sz="2400" i="1" dirty="0" smtClean="0"/>
              <a:t>_</a:t>
            </a:r>
            <a:r>
              <a:rPr lang="cs-CZ" sz="2400" i="1" dirty="0" err="1" smtClean="0"/>
              <a:t>Action</a:t>
            </a:r>
            <a:r>
              <a:rPr lang="cs-CZ" sz="2400" i="1" dirty="0" smtClean="0"/>
              <a:t>_</a:t>
            </a:r>
            <a:r>
              <a:rPr lang="cs-CZ" sz="2400" i="1" dirty="0" err="1" smtClean="0"/>
              <a:t>Helper</a:t>
            </a:r>
            <a:r>
              <a:rPr lang="cs-CZ" sz="2400" i="1" dirty="0" smtClean="0"/>
              <a:t>_</a:t>
            </a:r>
            <a:r>
              <a:rPr lang="cs-CZ" sz="2400" i="1" dirty="0" err="1" smtClean="0"/>
              <a:t>Abstract</a:t>
            </a:r>
            <a:endParaRPr lang="cs-CZ" sz="2400" i="1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objekt </a:t>
            </a:r>
            <a:r>
              <a:rPr lang="cs-CZ" sz="2400" i="1" dirty="0" err="1" smtClean="0"/>
              <a:t>Zend</a:t>
            </a:r>
            <a:r>
              <a:rPr lang="cs-CZ" sz="2400" i="1" dirty="0" smtClean="0"/>
              <a:t>_</a:t>
            </a:r>
            <a:r>
              <a:rPr lang="cs-CZ" sz="2400" i="1" dirty="0" err="1" smtClean="0"/>
              <a:t>Controller</a:t>
            </a:r>
            <a:r>
              <a:rPr lang="cs-CZ" sz="2400" i="1" dirty="0" smtClean="0"/>
              <a:t>_</a:t>
            </a:r>
            <a:r>
              <a:rPr lang="cs-CZ" sz="2400" i="1" dirty="0" err="1" smtClean="0"/>
              <a:t>Action</a:t>
            </a:r>
            <a:r>
              <a:rPr lang="cs-CZ" sz="2400" i="1" dirty="0" smtClean="0"/>
              <a:t>_</a:t>
            </a:r>
            <a:r>
              <a:rPr lang="cs-CZ" sz="2400" i="1" dirty="0" err="1" smtClean="0"/>
              <a:t>HelperBroker</a:t>
            </a:r>
            <a:r>
              <a:rPr lang="cs-CZ" sz="2400" dirty="0" smtClean="0"/>
              <a:t> slouží pro správu </a:t>
            </a:r>
            <a:r>
              <a:rPr lang="cs-CZ" sz="2400" dirty="0" err="1" smtClean="0"/>
              <a:t>action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controllerů</a:t>
            </a:r>
            <a:endParaRPr lang="cs-CZ" sz="24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v </a:t>
            </a:r>
            <a:r>
              <a:rPr lang="cs-CZ" sz="2000" dirty="0" err="1" smtClean="0"/>
              <a:t>controlleru</a:t>
            </a:r>
            <a:r>
              <a:rPr lang="cs-CZ" sz="2000" dirty="0" smtClean="0"/>
              <a:t> je jeho instance k dispozici pod </a:t>
            </a:r>
            <a:r>
              <a:rPr lang="cs-CZ" sz="2000" i="1" dirty="0" smtClean="0"/>
              <a:t>$</a:t>
            </a:r>
            <a:r>
              <a:rPr lang="cs-CZ" sz="2000" i="1" dirty="0" err="1" smtClean="0"/>
              <a:t>this</a:t>
            </a:r>
            <a:r>
              <a:rPr lang="cs-CZ" sz="2000" i="1" dirty="0" smtClean="0"/>
              <a:t>-&gt;_</a:t>
            </a:r>
            <a:r>
              <a:rPr lang="cs-CZ" sz="2000" i="1" dirty="0" err="1" smtClean="0"/>
              <a:t>helper</a:t>
            </a:r>
            <a:endParaRPr lang="cs-CZ" sz="2000" i="1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err="1" smtClean="0"/>
              <a:t>action</a:t>
            </a:r>
            <a:r>
              <a:rPr lang="cs-CZ" sz="2400" dirty="0" smtClean="0"/>
              <a:t> </a:t>
            </a:r>
            <a:r>
              <a:rPr lang="cs-CZ" sz="2400" dirty="0" err="1" smtClean="0"/>
              <a:t>helpery</a:t>
            </a:r>
            <a:r>
              <a:rPr lang="cs-CZ" sz="2400" dirty="0" smtClean="0"/>
              <a:t> je možné využívat přímo, resp. je vázat na systémové události obdobně jako </a:t>
            </a:r>
            <a:r>
              <a:rPr lang="cs-CZ" sz="2400" dirty="0" err="1" smtClean="0"/>
              <a:t>pluginy</a:t>
            </a:r>
            <a:endParaRPr lang="cs-CZ" sz="24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direct</a:t>
            </a:r>
            <a:r>
              <a:rPr lang="cs-CZ" sz="2000" i="1" dirty="0" smtClean="0"/>
              <a:t>()</a:t>
            </a:r>
            <a:r>
              <a:rPr lang="cs-CZ" sz="2000" dirty="0" smtClean="0"/>
              <a:t> – možné spouštět skrze </a:t>
            </a:r>
            <a:r>
              <a:rPr lang="cs-CZ" sz="2000" dirty="0" err="1" smtClean="0"/>
              <a:t>HelperBroker</a:t>
            </a:r>
            <a:r>
              <a:rPr lang="cs-CZ" sz="2000" dirty="0" smtClean="0"/>
              <a:t> jako metodu odpovídající názvu </a:t>
            </a:r>
            <a:r>
              <a:rPr lang="cs-CZ" sz="2000" dirty="0" err="1" smtClean="0"/>
              <a:t>helper</a:t>
            </a:r>
            <a:r>
              <a:rPr lang="cs-CZ" sz="2000" dirty="0" smtClean="0"/>
              <a:t> objektu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init</a:t>
            </a:r>
            <a:r>
              <a:rPr lang="cs-CZ" sz="2000" i="1" dirty="0" smtClean="0"/>
              <a:t>()</a:t>
            </a:r>
            <a:r>
              <a:rPr lang="cs-CZ" sz="2000" dirty="0" smtClean="0"/>
              <a:t> – volá se při inicializaci </a:t>
            </a:r>
            <a:r>
              <a:rPr lang="cs-CZ" sz="2000" dirty="0" err="1" smtClean="0"/>
              <a:t>controlleru</a:t>
            </a:r>
            <a:endParaRPr lang="cs-CZ" sz="20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preDispatch</a:t>
            </a:r>
            <a:r>
              <a:rPr lang="cs-CZ" sz="2000" i="1" dirty="0" smtClean="0"/>
              <a:t>()</a:t>
            </a:r>
            <a:r>
              <a:rPr lang="cs-CZ" sz="2000" dirty="0" smtClean="0"/>
              <a:t> – volá se před spuštěním akce </a:t>
            </a:r>
            <a:r>
              <a:rPr lang="cs-CZ" sz="2000" dirty="0" err="1" smtClean="0"/>
              <a:t>controlleru</a:t>
            </a:r>
            <a:endParaRPr lang="cs-CZ" sz="20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postDispatch</a:t>
            </a:r>
            <a:r>
              <a:rPr lang="cs-CZ" sz="2000" i="1" dirty="0" smtClean="0"/>
              <a:t>()</a:t>
            </a:r>
            <a:r>
              <a:rPr lang="cs-CZ" sz="2000" dirty="0" smtClean="0"/>
              <a:t> – volá se po spuštění akce </a:t>
            </a:r>
            <a:r>
              <a:rPr lang="cs-CZ" sz="2000" dirty="0" err="1" smtClean="0"/>
              <a:t>controlleru</a:t>
            </a:r>
            <a:endParaRPr lang="cs-CZ" sz="2000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manuály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hlinkClick r:id="rId2"/>
              </a:rPr>
              <a:t>http://devzone.zend.com/article/3350</a:t>
            </a:r>
            <a:endParaRPr lang="cs-CZ" sz="20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hlinkClick r:id="rId3"/>
              </a:rPr>
              <a:t>http://framework.zend.com/manual/en/zend.controller.actionhelpers.html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25D2D-024E-4C4A-9A77-DB486E56CC64}" type="slidenum">
              <a:rPr lang="cs-CZ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View</a:t>
            </a: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helpery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err="1" smtClean="0"/>
              <a:t>view</a:t>
            </a:r>
            <a:r>
              <a:rPr lang="cs-CZ" sz="2400" dirty="0" smtClean="0"/>
              <a:t> </a:t>
            </a:r>
            <a:r>
              <a:rPr lang="cs-CZ" sz="2400" dirty="0" err="1" smtClean="0"/>
              <a:t>helper</a:t>
            </a:r>
            <a:r>
              <a:rPr lang="cs-CZ" sz="2400" dirty="0" smtClean="0"/>
              <a:t> slouží pro obohacení možností </a:t>
            </a:r>
            <a:r>
              <a:rPr lang="cs-CZ" sz="2400" dirty="0" err="1" smtClean="0"/>
              <a:t>view</a:t>
            </a:r>
            <a:r>
              <a:rPr lang="cs-CZ" sz="2400" dirty="0" smtClean="0"/>
              <a:t> zpravidla pro: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přístup k modelům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provádění komplexní nebo opakující se logiky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manipulace s daty modelu a jejich formátování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persistence dat napříč </a:t>
            </a:r>
            <a:r>
              <a:rPr lang="cs-CZ" sz="2000" dirty="0" err="1" smtClean="0"/>
              <a:t>view</a:t>
            </a:r>
            <a:r>
              <a:rPr lang="cs-CZ" sz="2000" dirty="0" smtClean="0"/>
              <a:t> skripty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objekt </a:t>
            </a:r>
            <a:r>
              <a:rPr lang="cs-CZ" sz="2400" dirty="0" err="1" smtClean="0"/>
              <a:t>helperu</a:t>
            </a:r>
            <a:r>
              <a:rPr lang="cs-CZ" sz="2400" dirty="0" smtClean="0"/>
              <a:t> se do </a:t>
            </a:r>
            <a:r>
              <a:rPr lang="cs-CZ" sz="2400" dirty="0" err="1" smtClean="0"/>
              <a:t>view</a:t>
            </a:r>
            <a:r>
              <a:rPr lang="cs-CZ" sz="2400" dirty="0" smtClean="0"/>
              <a:t> registruje skrze metodu </a:t>
            </a:r>
            <a:r>
              <a:rPr lang="cs-CZ" sz="2400" i="1" dirty="0" err="1" smtClean="0"/>
              <a:t>addHelperPath</a:t>
            </a:r>
            <a:r>
              <a:rPr lang="cs-CZ" sz="2400" i="1" dirty="0" smtClean="0"/>
              <a:t>()</a:t>
            </a:r>
            <a:r>
              <a:rPr lang="cs-CZ" sz="2400" dirty="0" smtClean="0"/>
              <a:t> a následně se spouští jako metoda objektu </a:t>
            </a:r>
            <a:r>
              <a:rPr lang="cs-CZ" sz="2400" dirty="0" err="1" smtClean="0"/>
              <a:t>view</a:t>
            </a:r>
            <a:endParaRPr lang="cs-CZ" sz="2400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err="1" smtClean="0"/>
              <a:t>Zend</a:t>
            </a:r>
            <a:r>
              <a:rPr lang="cs-CZ" sz="2400" dirty="0" smtClean="0"/>
              <a:t> disponuje řadou předpřipravených </a:t>
            </a:r>
            <a:r>
              <a:rPr lang="cs-CZ" sz="2400" dirty="0" err="1" smtClean="0"/>
              <a:t>view</a:t>
            </a:r>
            <a:r>
              <a:rPr lang="cs-CZ" sz="2400" dirty="0" smtClean="0"/>
              <a:t> </a:t>
            </a:r>
            <a:r>
              <a:rPr lang="cs-CZ" sz="2400" dirty="0" err="1" smtClean="0"/>
              <a:t>helperů</a:t>
            </a:r>
            <a:r>
              <a:rPr lang="cs-CZ" sz="2400" dirty="0" smtClean="0"/>
              <a:t>, např.: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escape</a:t>
            </a:r>
            <a:r>
              <a:rPr lang="cs-CZ" sz="2000" i="1" dirty="0" smtClean="0"/>
              <a:t>()</a:t>
            </a:r>
            <a:r>
              <a:rPr lang="cs-CZ" sz="2000" dirty="0" smtClean="0"/>
              <a:t> – </a:t>
            </a:r>
            <a:r>
              <a:rPr lang="cs-CZ" sz="2000" dirty="0" err="1" smtClean="0"/>
              <a:t>escapování</a:t>
            </a:r>
            <a:r>
              <a:rPr lang="cs-CZ" sz="2000" dirty="0" smtClean="0"/>
              <a:t> proměnných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smtClean="0"/>
              <a:t>layout()</a:t>
            </a:r>
            <a:r>
              <a:rPr lang="cs-CZ" sz="2000" dirty="0" smtClean="0"/>
              <a:t> – přístup k objektu layoutu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action</a:t>
            </a:r>
            <a:r>
              <a:rPr lang="cs-CZ" sz="2000" i="1" dirty="0" smtClean="0"/>
              <a:t>()</a:t>
            </a:r>
            <a:r>
              <a:rPr lang="cs-CZ" sz="2000" dirty="0" smtClean="0"/>
              <a:t> – spuštění vybrané akce vybraného </a:t>
            </a:r>
            <a:r>
              <a:rPr lang="cs-CZ" sz="2000" dirty="0" err="1" smtClean="0"/>
              <a:t>controlleru</a:t>
            </a:r>
            <a:endParaRPr lang="cs-CZ" sz="20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i="1" dirty="0" err="1" smtClean="0"/>
              <a:t>partial</a:t>
            </a:r>
            <a:r>
              <a:rPr lang="cs-CZ" sz="2000" i="1" dirty="0" smtClean="0"/>
              <a:t>()</a:t>
            </a:r>
            <a:r>
              <a:rPr lang="cs-CZ" sz="2000" dirty="0" smtClean="0"/>
              <a:t> – </a:t>
            </a:r>
            <a:r>
              <a:rPr lang="cs-CZ" sz="2000" dirty="0" err="1" smtClean="0"/>
              <a:t>renderování</a:t>
            </a:r>
            <a:r>
              <a:rPr lang="cs-CZ" sz="2000" dirty="0" smtClean="0"/>
              <a:t> vybrané šablony na zvolené místo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err="1" smtClean="0"/>
              <a:t>helpery</a:t>
            </a:r>
            <a:r>
              <a:rPr lang="cs-CZ" sz="2000" dirty="0" smtClean="0"/>
              <a:t> pro generování formulářů a HTML </a:t>
            </a:r>
            <a:r>
              <a:rPr lang="cs-CZ" sz="2000" dirty="0" err="1" smtClean="0"/>
              <a:t>tagů</a:t>
            </a:r>
            <a:r>
              <a:rPr lang="cs-CZ" sz="2000" dirty="0" smtClean="0"/>
              <a:t> atd.</a:t>
            </a:r>
          </a:p>
          <a:p>
            <a:pPr marL="438912" indent="-320040" eaLnBrk="1" fontAlgn="auto" hangingPunct="1">
              <a:spcBef>
                <a:spcPts val="180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cs-CZ" sz="2400" dirty="0" smtClean="0"/>
              <a:t>manuály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hlinkClick r:id="rId2"/>
              </a:rPr>
              <a:t>http://devzone.zend.com/article/3412</a:t>
            </a:r>
            <a:endParaRPr lang="cs-CZ" sz="2000" dirty="0" smtClean="0"/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hlinkClick r:id="rId3"/>
              </a:rPr>
              <a:t>http://framework.zend.com/manual/en/zend.view.helpers.html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7477C-E726-47AC-9B6D-50F57052F51F}" type="slidenum">
              <a:rPr lang="cs-CZ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1638</TotalTime>
  <Words>543</Words>
  <Application>Microsoft Office PowerPoint</Application>
  <PresentationFormat>Předvádění na obrazovce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12</vt:i4>
      </vt:variant>
    </vt:vector>
  </HeadingPairs>
  <TitlesOfParts>
    <vt:vector size="25" baseType="lpstr">
      <vt:lpstr>Arial</vt:lpstr>
      <vt:lpstr>Corbel</vt:lpstr>
      <vt:lpstr>Wingdings 2</vt:lpstr>
      <vt:lpstr>Wingdings</vt:lpstr>
      <vt:lpstr>Wingdings 3</vt:lpstr>
      <vt:lpstr>Calibri</vt:lpstr>
      <vt:lpstr>Modul</vt:lpstr>
      <vt:lpstr>Modul</vt:lpstr>
      <vt:lpstr>Modul</vt:lpstr>
      <vt:lpstr>Modul</vt:lpstr>
      <vt:lpstr>Modul</vt:lpstr>
      <vt:lpstr>Modul</vt:lpstr>
      <vt:lpstr>Modul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4IT445 – Úvod</dc:title>
  <dc:creator>Lukas</dc:creator>
  <cp:lastModifiedBy>Jan Mittner</cp:lastModifiedBy>
  <cp:revision>748</cp:revision>
  <dcterms:created xsi:type="dcterms:W3CDTF">2009-03-29T14:40:02Z</dcterms:created>
  <dcterms:modified xsi:type="dcterms:W3CDTF">2011-11-23T15:02:45Z</dcterms:modified>
</cp:coreProperties>
</file>